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6" r:id="rId9"/>
    <p:sldId id="267" r:id="rId10"/>
    <p:sldId id="269" r:id="rId11"/>
    <p:sldId id="271" r:id="rId12"/>
    <p:sldId id="273" r:id="rId13"/>
    <p:sldId id="275" r:id="rId14"/>
    <p:sldId id="277" r:id="rId15"/>
    <p:sldId id="279" r:id="rId16"/>
    <p:sldId id="281" r:id="rId17"/>
    <p:sldId id="283" r:id="rId18"/>
    <p:sldId id="285" r:id="rId19"/>
    <p:sldId id="28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1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2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5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15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4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2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64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5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33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4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3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702CD-7B98-4319-A117-EFD3E5B3EC2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7E369-4E2E-4E82-AC6B-00F14E310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32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PRIAPISM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B0F0"/>
                </a:solidFill>
              </a:rPr>
              <a:t>Weru</a:t>
            </a:r>
            <a:endParaRPr lang="en-US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09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causes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GB" b="1" dirty="0" err="1" smtClean="0">
                <a:solidFill>
                  <a:srgbClr val="0070C0"/>
                </a:solidFill>
              </a:rPr>
              <a:t>Neurogenic</a:t>
            </a:r>
            <a:r>
              <a:rPr lang="en-GB" b="1" dirty="0" smtClean="0">
                <a:solidFill>
                  <a:srgbClr val="0070C0"/>
                </a:solidFill>
              </a:rPr>
              <a:t>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Spinal cord lesions e.g. paraplegia.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err="1" smtClean="0"/>
              <a:t>Cauda</a:t>
            </a:r>
            <a:r>
              <a:rPr lang="en-GB" sz="3200" dirty="0" smtClean="0"/>
              <a:t> </a:t>
            </a:r>
            <a:r>
              <a:rPr lang="en-GB" sz="3200" dirty="0" err="1" smtClean="0"/>
              <a:t>equina</a:t>
            </a:r>
            <a:r>
              <a:rPr lang="en-GB" sz="3200" dirty="0" smtClean="0"/>
              <a:t> syndrome.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Autonomic neuropathy.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Spinal </a:t>
            </a:r>
            <a:r>
              <a:rPr lang="en-GB" sz="3200" dirty="0" err="1" smtClean="0"/>
              <a:t>stenosis</a:t>
            </a:r>
            <a:r>
              <a:rPr lang="en-GB" sz="3200" dirty="0" smtClean="0"/>
              <a:t>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Anaesthesia.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GB" b="1" dirty="0" err="1" smtClean="0">
                <a:solidFill>
                  <a:srgbClr val="0070C0"/>
                </a:solidFill>
              </a:rPr>
              <a:t>Neoplastic</a:t>
            </a:r>
            <a:r>
              <a:rPr lang="en-GB" dirty="0" smtClean="0"/>
              <a:t> – metastases from prostate, bladder and kidney → obstruction to the venous and lymphatic drainage of the penis.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5642-BDAA-466D-AAE0-984ED7445D29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52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causes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GB" b="1" dirty="0" smtClean="0">
                <a:solidFill>
                  <a:srgbClr val="0070C0"/>
                </a:solidFill>
              </a:rPr>
              <a:t>Toxins/infections.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dirty="0" smtClean="0"/>
              <a:t>Malaria.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dirty="0" smtClean="0"/>
              <a:t>Rabies.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dirty="0" smtClean="0"/>
              <a:t>Scorpion sting.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6D14-8D4C-4558-8728-C35F5CE1F736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05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r>
              <a:rPr lang="en-GB" sz="2000" b="1" i="1" dirty="0" smtClean="0"/>
              <a:t>causes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GB" b="1" dirty="0" smtClean="0">
                <a:solidFill>
                  <a:srgbClr val="0070C0"/>
                </a:solidFill>
              </a:rPr>
              <a:t>Drugs.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Antidepressants.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Antipsychotics.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Tranquilisers.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err="1" smtClean="0"/>
              <a:t>Anxiolytics</a:t>
            </a:r>
            <a:r>
              <a:rPr lang="en-GB" sz="3200" dirty="0" smtClean="0"/>
              <a:t>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err="1" smtClean="0"/>
              <a:t>Psychotropics</a:t>
            </a:r>
            <a:r>
              <a:rPr lang="en-GB" sz="3200" dirty="0" smtClean="0"/>
              <a:t>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Hormones.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Alpha adrenergic blockers.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Anticoagulants.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Cocaine.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Alcoho</a:t>
            </a:r>
            <a:r>
              <a:rPr lang="en-GB" dirty="0" smtClean="0"/>
              <a:t>l.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0F25-E094-429D-ABC9-DE03C618C6DE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07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MANAGEMENT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MEDICAL.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Sedation</a:t>
            </a:r>
            <a:r>
              <a:rPr lang="en-GB" b="1" dirty="0" smtClean="0"/>
              <a:t>.</a:t>
            </a:r>
          </a:p>
          <a:p>
            <a:pPr marL="914400" lvl="1" indent="-514350"/>
            <a:r>
              <a:rPr lang="en-GB" dirty="0" smtClean="0"/>
              <a:t>First try heavy sedation with </a:t>
            </a:r>
            <a:r>
              <a:rPr lang="en-GB" dirty="0" err="1" smtClean="0"/>
              <a:t>pethidine</a:t>
            </a:r>
            <a:r>
              <a:rPr lang="en-GB" dirty="0" smtClean="0"/>
              <a:t> and chlorpromazine.</a:t>
            </a:r>
          </a:p>
          <a:p>
            <a:pPr marL="914400" lvl="1" indent="-514350"/>
            <a:r>
              <a:rPr lang="en-GB" dirty="0" smtClean="0"/>
              <a:t>This will usually cure a patient, especially if his </a:t>
            </a:r>
            <a:r>
              <a:rPr lang="en-GB" dirty="0" err="1" smtClean="0"/>
              <a:t>priapism</a:t>
            </a:r>
            <a:r>
              <a:rPr lang="en-GB" dirty="0" smtClean="0"/>
              <a:t> is due to sickle-cell disease.</a:t>
            </a:r>
          </a:p>
          <a:p>
            <a:pPr marL="914400" lvl="1" indent="-514350"/>
            <a:r>
              <a:rPr lang="en-GB" dirty="0" smtClean="0"/>
              <a:t>If he does not respond to heavy sedation in an hour or two, give him a general anaesthetic, or intravenous </a:t>
            </a:r>
            <a:r>
              <a:rPr lang="en-GB" dirty="0" err="1" smtClean="0"/>
              <a:t>pethidine</a:t>
            </a:r>
            <a:r>
              <a:rPr lang="en-GB" dirty="0" smtClean="0"/>
              <a:t> and diazepam, and/or try an adrenergic drug.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62DA2-276A-4605-9FEE-31F670A7A8ED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19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management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GB" b="1" dirty="0" smtClean="0"/>
              <a:t>Aspiration of collected blood from the corpora and intracavernous injection of alpha-adrenergic </a:t>
            </a:r>
            <a:r>
              <a:rPr lang="en-GB" b="1" dirty="0" smtClean="0"/>
              <a:t>agonists: </a:t>
            </a:r>
            <a:r>
              <a:rPr lang="en-GB" dirty="0" smtClean="0"/>
              <a:t>results </a:t>
            </a:r>
            <a:r>
              <a:rPr lang="en-GB" dirty="0" smtClean="0"/>
              <a:t>in abortion of the priapism.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sz="3200" dirty="0" smtClean="0"/>
              <a:t>Initial aspiration of 10-20mL of blood using a 1mm/21 G needle followed by injection of 250-500µg of phenylephrine every 5 min. until detumescence occurs.</a:t>
            </a:r>
            <a:endParaRPr lang="en-GB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C210-A1B1-404B-8095-6CB4B4B61C09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05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/>
          </a:bodyPr>
          <a:lstStyle/>
          <a:p>
            <a:r>
              <a:rPr lang="en-GB" sz="2000" b="1" i="1" dirty="0" smtClean="0"/>
              <a:t>management cont.</a:t>
            </a:r>
            <a:endParaRPr lang="en-GB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6324600"/>
          </a:xfrm>
        </p:spPr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lphaLcParenR" startAt="2"/>
            </a:pPr>
            <a:r>
              <a:rPr lang="en-GB" sz="3200" dirty="0" smtClean="0"/>
              <a:t>Alternatively, epinephrine 10-20µg. (up to 50µg) or in the strength of 1:100,000 can be used for irrigation till detumescence occurs using 2 wide bore needles, one in each corpus cavernosum.</a:t>
            </a:r>
          </a:p>
          <a:p>
            <a:pPr marL="971550" lvl="1" indent="-514350">
              <a:buFont typeface="+mj-lt"/>
              <a:buAutoNum type="alphaLcParenR" startAt="2"/>
            </a:pPr>
            <a:r>
              <a:rPr lang="en-GB" sz="3200" dirty="0" smtClean="0"/>
              <a:t>Intracavernous </a:t>
            </a:r>
            <a:r>
              <a:rPr lang="en-GB" sz="3200" dirty="0" smtClean="0"/>
              <a:t>injection of methylene blue (10mL of 10mg/mL) has also been used.</a:t>
            </a:r>
          </a:p>
          <a:p>
            <a:pPr marL="1371600" lvl="2" indent="-514350"/>
            <a:r>
              <a:rPr lang="en-GB" sz="3200" dirty="0" smtClean="0"/>
              <a:t>It acts by antagonising endothelial derived relaxation factor, which is probably nitric oxide (NO).</a:t>
            </a:r>
          </a:p>
          <a:p>
            <a:pPr marL="1371600" lvl="2" indent="-514350"/>
            <a:r>
              <a:rPr lang="en-GB" sz="3200" dirty="0" smtClean="0"/>
              <a:t>It oxidizes haemoglobin to </a:t>
            </a:r>
            <a:r>
              <a:rPr lang="en-GB" sz="3200" dirty="0" err="1" smtClean="0"/>
              <a:t>methylemoglobin</a:t>
            </a:r>
            <a:r>
              <a:rPr lang="en-GB" sz="3200" dirty="0" smtClean="0"/>
              <a:t> </a:t>
            </a:r>
            <a:r>
              <a:rPr lang="en-GB" sz="3200" dirty="0" smtClean="0"/>
              <a:t>that causes vasoconstriction of the arterioles.</a:t>
            </a:r>
            <a:endParaRPr lang="en-GB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D05E-8889-4709-8968-9469C92F6340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19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/>
          </a:bodyPr>
          <a:lstStyle/>
          <a:p>
            <a:r>
              <a:rPr lang="en-GB" sz="2000" b="1" i="1" dirty="0" smtClean="0"/>
              <a:t>management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943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GB" b="1" dirty="0" smtClean="0"/>
              <a:t>Adrenergic drugs: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dirty="0" err="1" smtClean="0"/>
              <a:t>Metaraminol</a:t>
            </a:r>
            <a:r>
              <a:rPr lang="en-GB" dirty="0" smtClean="0"/>
              <a:t> (‘</a:t>
            </a:r>
            <a:r>
              <a:rPr lang="en-GB" dirty="0" err="1" smtClean="0"/>
              <a:t>Aramine</a:t>
            </a:r>
            <a:r>
              <a:rPr lang="en-GB" dirty="0" smtClean="0"/>
              <a:t>’) 1mg in 5mL of saline.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dirty="0" smtClean="0"/>
              <a:t>A dilute (0.001mg/</a:t>
            </a:r>
            <a:r>
              <a:rPr lang="en-GB" dirty="0" err="1" smtClean="0"/>
              <a:t>mL</a:t>
            </a:r>
            <a:r>
              <a:rPr lang="en-GB" dirty="0" smtClean="0"/>
              <a:t>) solution of adrenalin.</a:t>
            </a:r>
          </a:p>
          <a:p>
            <a:pPr marL="971550" lvl="1" indent="-514350"/>
            <a:r>
              <a:rPr lang="en-GB" dirty="0" smtClean="0"/>
              <a:t>Make this by diluting the contents of a 1mg </a:t>
            </a:r>
            <a:r>
              <a:rPr lang="en-GB" dirty="0" smtClean="0"/>
              <a:t>ampoule </a:t>
            </a:r>
            <a:r>
              <a:rPr lang="en-GB" dirty="0" smtClean="0"/>
              <a:t>to 100mL in saline.</a:t>
            </a:r>
          </a:p>
          <a:p>
            <a:pPr marL="971550" lvl="1" indent="-514350"/>
            <a:r>
              <a:rPr lang="en-GB" dirty="0" smtClean="0"/>
              <a:t>Massage </a:t>
            </a:r>
            <a:r>
              <a:rPr lang="en-GB" dirty="0" smtClean="0"/>
              <a:t>his penis to distribute the drug </a:t>
            </a:r>
            <a:r>
              <a:rPr lang="en-GB" dirty="0" smtClean="0"/>
              <a:t>throughout </a:t>
            </a:r>
            <a:r>
              <a:rPr lang="en-GB" dirty="0" smtClean="0"/>
              <a:t>both corpora.</a:t>
            </a:r>
          </a:p>
          <a:p>
            <a:pPr marL="971550" lvl="1" indent="-514350"/>
            <a:r>
              <a:rPr lang="en-GB" dirty="0" smtClean="0"/>
              <a:t>The venous spaces of his corpora connect, so you only need inject one of them.</a:t>
            </a:r>
          </a:p>
          <a:p>
            <a:pPr marL="971550" lvl="1" indent="-514350"/>
            <a:r>
              <a:rPr lang="en-GB" dirty="0" smtClean="0"/>
              <a:t>Repeat the procedure after 10min. If detumescence fails to occur.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FDB8-FBB1-4322-B385-A5B8E03F0454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management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Caution</a:t>
            </a:r>
            <a:r>
              <a:rPr lang="en-GB" b="1" dirty="0" smtClean="0">
                <a:solidFill>
                  <a:srgbClr val="FF0000"/>
                </a:solidFill>
              </a:rPr>
              <a:t>!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GB" sz="3200" dirty="0" smtClean="0"/>
              <a:t>Monitor his BP, at 5 minutes interval.</a:t>
            </a:r>
          </a:p>
          <a:p>
            <a:pPr marL="971550" lvl="1" indent="-514350"/>
            <a:r>
              <a:rPr lang="en-GB" sz="3200" dirty="0" smtClean="0"/>
              <a:t>Both metaraminol and adrenalin raise it.</a:t>
            </a:r>
          </a:p>
          <a:p>
            <a:pPr marL="971550" lvl="1" indent="-514350"/>
            <a:r>
              <a:rPr lang="en-GB" sz="3200" dirty="0" smtClean="0"/>
              <a:t>Deaths from ruptured aneurysms have been reported with metaraminol.</a:t>
            </a:r>
          </a:p>
          <a:p>
            <a:pPr marL="971550" lvl="1" indent="-514350">
              <a:buFont typeface="+mj-lt"/>
              <a:buAutoNum type="alphaLcParenR" startAt="2"/>
            </a:pPr>
            <a:r>
              <a:rPr lang="en-GB" sz="3200" dirty="0" smtClean="0"/>
              <a:t>Adrenaline is dangerous in a local anaesthetic solution when used subcutaneously as a ring block on the penis or finger, where it may cause gangrene, but not in the corpora cavernosa. </a:t>
            </a:r>
            <a:endParaRPr lang="en-GB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30E4-D08C-4312-9F14-DCFE64DB9E9B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09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management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GB" b="1" dirty="0" smtClean="0"/>
              <a:t>Intermittent compression.</a:t>
            </a:r>
          </a:p>
          <a:p>
            <a:pPr marL="914400" lvl="1" indent="-514350"/>
            <a:r>
              <a:rPr lang="en-GB" sz="3200" dirty="0" smtClean="0"/>
              <a:t>In addition, intermittent compression of the penis after detumescence using a pneumatic cuff can be done.</a:t>
            </a:r>
          </a:p>
          <a:p>
            <a:pPr marL="914400" lvl="1" indent="-514350"/>
            <a:r>
              <a:rPr lang="en-GB" sz="3200" dirty="0" smtClean="0"/>
              <a:t>The risk of ischemic necrosis exists if compression is excessive or prolonged.</a:t>
            </a:r>
          </a:p>
          <a:p>
            <a:pPr marL="514350" indent="-514350">
              <a:buFont typeface="+mj-lt"/>
              <a:buAutoNum type="arabicPeriod" startAt="3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ABEA-A40E-4AEC-8BF6-2344C84EB476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90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management cont.</a:t>
            </a:r>
            <a:endParaRPr lang="en-GB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SURGICAL.</a:t>
            </a:r>
          </a:p>
          <a:p>
            <a:r>
              <a:rPr lang="en-GB" dirty="0" smtClean="0"/>
              <a:t>When </a:t>
            </a:r>
            <a:r>
              <a:rPr lang="en-GB" dirty="0" smtClean="0"/>
              <a:t>the medical </a:t>
            </a:r>
            <a:r>
              <a:rPr lang="en-GB" dirty="0" err="1" smtClean="0"/>
              <a:t>M</a:t>
            </a:r>
            <a:r>
              <a:rPr lang="en-GB" baseline="-25000" dirty="0" err="1" smtClean="0"/>
              <a:t>x</a:t>
            </a:r>
            <a:r>
              <a:rPr lang="en-GB" dirty="0" smtClean="0"/>
              <a:t> fails or duration of priapism is longer than 48 hours, a shunting procedure is recommended.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Winter shunt.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El </a:t>
            </a:r>
            <a:r>
              <a:rPr lang="en-GB" dirty="0" err="1" smtClean="0"/>
              <a:t>Ghorah</a:t>
            </a:r>
            <a:r>
              <a:rPr lang="en-GB" dirty="0" smtClean="0"/>
              <a:t> shunt.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Sacher</a:t>
            </a:r>
            <a:r>
              <a:rPr lang="en-GB" dirty="0" smtClean="0"/>
              <a:t> procedure.</a:t>
            </a:r>
          </a:p>
          <a:p>
            <a:pPr marL="514350" indent="-514350"/>
            <a:r>
              <a:rPr lang="en-GB" dirty="0" smtClean="0"/>
              <a:t>Early embolization/ligation of the involved artery for high-flow priapism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A7E0F-D73E-4F0F-84F8-46A785E06DFB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5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Persistent painful erection of the penis not necessarily associated with sexual stimulation or desire</a:t>
            </a:r>
            <a:endParaRPr lang="en-GB" sz="2000" i="1" dirty="0" smtClean="0"/>
          </a:p>
          <a:p>
            <a:r>
              <a:rPr lang="en-GB" dirty="0" smtClean="0"/>
              <a:t>The erection is usually present for more than 6 </a:t>
            </a:r>
            <a:r>
              <a:rPr lang="en-GB" dirty="0" smtClean="0"/>
              <a:t>hours</a:t>
            </a:r>
          </a:p>
          <a:p>
            <a:pPr>
              <a:buFont typeface="Wingdings" pitchFamily="2" charset="2"/>
              <a:buChar char="v"/>
            </a:pPr>
            <a:r>
              <a:rPr lang="en-GB" b="1" dirty="0" smtClean="0"/>
              <a:t>It is urological emergency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8762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EPIDEMIOLOGY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can occur in all age groups.</a:t>
            </a:r>
          </a:p>
          <a:p>
            <a:r>
              <a:rPr lang="en-GB" dirty="0" smtClean="0"/>
              <a:t>The peak incidence is between 5-10 years and 20-50 years.</a:t>
            </a:r>
          </a:p>
          <a:p>
            <a:r>
              <a:rPr lang="en-GB" dirty="0" smtClean="0"/>
              <a:t>In young age it is commonly due to sickle cell disease or neoplasm.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59AE9-C7A4-40D9-88FC-6C0622DD63AA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96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CLASSIFICATION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00" dirty="0" smtClean="0"/>
              <a:t>Priapism can be classified based on the following:</a:t>
            </a:r>
          </a:p>
          <a:p>
            <a:pPr marL="514350" indent="-514350">
              <a:buAutoNum type="arabicPeriod"/>
            </a:pPr>
            <a:r>
              <a:rPr lang="en-US" sz="3500" b="1" dirty="0" smtClean="0">
                <a:solidFill>
                  <a:srgbClr val="0070C0"/>
                </a:solidFill>
              </a:rPr>
              <a:t>CAUSES </a:t>
            </a:r>
          </a:p>
          <a:p>
            <a:pPr marL="514350" indent="-514350">
              <a:buAutoNum type="alphaLcParenBoth"/>
            </a:pPr>
            <a:r>
              <a:rPr lang="en-US" sz="3500" dirty="0" smtClean="0"/>
              <a:t>Idiopathic</a:t>
            </a:r>
            <a:endParaRPr lang="en-US" sz="3500" dirty="0" smtClean="0"/>
          </a:p>
          <a:p>
            <a:pPr marL="514350" indent="-514350">
              <a:buAutoNum type="alphaLcParenBoth"/>
            </a:pPr>
            <a:r>
              <a:rPr lang="en-US" sz="3500" dirty="0" smtClean="0"/>
              <a:t>Secondary </a:t>
            </a:r>
          </a:p>
          <a:p>
            <a:pPr marL="0" indent="0">
              <a:buNone/>
            </a:pPr>
            <a:r>
              <a:rPr lang="en-US" sz="3500" b="1" dirty="0" smtClean="0">
                <a:solidFill>
                  <a:srgbClr val="0070C0"/>
                </a:solidFill>
              </a:rPr>
              <a:t>2. BLOOD FLOW STATE</a:t>
            </a:r>
          </a:p>
          <a:p>
            <a:pPr marL="514350" indent="-514350">
              <a:buAutoNum type="alphaLcParenBoth"/>
            </a:pPr>
            <a:r>
              <a:rPr lang="en-US" sz="3500" b="1" dirty="0" smtClean="0"/>
              <a:t>Low </a:t>
            </a:r>
            <a:r>
              <a:rPr lang="en-US" sz="3500" b="1" dirty="0" smtClean="0"/>
              <a:t>blood flow </a:t>
            </a:r>
            <a:r>
              <a:rPr lang="en-US" sz="3500" b="1" dirty="0" smtClean="0"/>
              <a:t>(Ischaemic)</a:t>
            </a:r>
            <a:endParaRPr lang="en-US" sz="3500" b="1" dirty="0" smtClean="0"/>
          </a:p>
          <a:p>
            <a:pPr>
              <a:buFont typeface="Wingdings" pitchFamily="2" charset="2"/>
              <a:buChar char="§"/>
            </a:pPr>
            <a:r>
              <a:rPr lang="en-US" sz="3500" dirty="0" smtClean="0"/>
              <a:t>Happens when blood gets trapped in the erection chamber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GB" sz="3500" dirty="0"/>
              <a:t>Ischaemia and acidosis occurs because of delayed venous drainage up to 15 minutes.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/>
              <a:t>It occurs in patients with sickle cell disease, leukaemia &amp; malaria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/>
              <a:t>It can lead to scarring and permanent erectile dysfunction</a:t>
            </a:r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66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Classification 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(b) High blood flow </a:t>
            </a:r>
            <a:r>
              <a:rPr lang="en-US" b="1" dirty="0" smtClean="0"/>
              <a:t>(Non-</a:t>
            </a:r>
            <a:r>
              <a:rPr lang="en-US" b="1" dirty="0" err="1" smtClean="0"/>
              <a:t>ischaemic</a:t>
            </a:r>
            <a:r>
              <a:rPr lang="en-US" b="1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This </a:t>
            </a:r>
            <a:r>
              <a:rPr lang="en-GB" dirty="0"/>
              <a:t>condition persists, and pooling of blood occurs due to a ruptured cavernosal artery and rapid venous drainage is </a:t>
            </a:r>
            <a:r>
              <a:rPr lang="en-GB" dirty="0" smtClean="0"/>
              <a:t>present.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Venous </a:t>
            </a:r>
            <a:r>
              <a:rPr lang="en-GB" dirty="0"/>
              <a:t>drainage could also be defective</a:t>
            </a:r>
            <a:r>
              <a:rPr lang="en-GB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It is less painful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Associated with injury to the penis or perineum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65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PATHOLOGY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erection seen in priapism is not of the normal pattern and shape.</a:t>
            </a:r>
          </a:p>
          <a:p>
            <a:r>
              <a:rPr lang="en-GB" dirty="0" smtClean="0"/>
              <a:t>It is confined to the corpora cavernosa and may affect only one side, producing a lateral chordee.</a:t>
            </a:r>
          </a:p>
          <a:p>
            <a:r>
              <a:rPr lang="en-GB" dirty="0" smtClean="0"/>
              <a:t>The corpus spongiosum remains soft.</a:t>
            </a:r>
          </a:p>
          <a:p>
            <a:r>
              <a:rPr lang="en-GB" dirty="0" smtClean="0"/>
              <a:t>Without immediate surgical treatment, impotence will result.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B6502-0FAE-47B0-8AAA-3B9F02E32E56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48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IDIOPATHIC PRIAPISM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GB" b="1" dirty="0" smtClean="0"/>
              <a:t>It has the following characteristics</a:t>
            </a:r>
            <a:r>
              <a:rPr lang="en-GB" dirty="0" smtClean="0"/>
              <a:t>:</a:t>
            </a:r>
            <a:endParaRPr lang="en-GB" sz="2000" i="1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Previous transient episodes.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Prolonged sexual </a:t>
            </a:r>
            <a:r>
              <a:rPr lang="en-GB" dirty="0" smtClean="0"/>
              <a:t>excitement.</a:t>
            </a:r>
          </a:p>
          <a:p>
            <a:pPr>
              <a:buFont typeface="Wingdings" pitchFamily="2" charset="2"/>
              <a:buChar char="§"/>
            </a:pPr>
            <a:r>
              <a:rPr lang="en-GB" sz="3200" dirty="0" smtClean="0"/>
              <a:t>1</a:t>
            </a:r>
            <a:r>
              <a:rPr lang="en-GB" sz="3200" baseline="30000" dirty="0" smtClean="0"/>
              <a:t>o</a:t>
            </a:r>
            <a:r>
              <a:rPr lang="en-GB" sz="3200" dirty="0" smtClean="0"/>
              <a:t> </a:t>
            </a:r>
            <a:r>
              <a:rPr lang="en-GB" sz="3200" dirty="0"/>
              <a:t>idiopathic priapism is seen in previously fit men after sexual </a:t>
            </a:r>
            <a:r>
              <a:rPr lang="en-GB" sz="3200" dirty="0" smtClean="0"/>
              <a:t>activity.</a:t>
            </a:r>
          </a:p>
          <a:p>
            <a:pPr>
              <a:buFont typeface="Wingdings" pitchFamily="2" charset="2"/>
              <a:buChar char="§"/>
            </a:pPr>
            <a:r>
              <a:rPr lang="en-GB" sz="3200" dirty="0" smtClean="0"/>
              <a:t>It </a:t>
            </a:r>
            <a:r>
              <a:rPr lang="en-GB" sz="3200" dirty="0"/>
              <a:t>is usually caused by a failure of the </a:t>
            </a:r>
            <a:r>
              <a:rPr lang="en-GB" sz="3200" dirty="0" err="1"/>
              <a:t>venular</a:t>
            </a:r>
            <a:r>
              <a:rPr lang="en-GB" sz="3200" dirty="0"/>
              <a:t> spasm that sustains the erection to </a:t>
            </a:r>
            <a:r>
              <a:rPr lang="en-GB" sz="3200" dirty="0" smtClean="0"/>
              <a:t>relax.</a:t>
            </a:r>
          </a:p>
          <a:p>
            <a:pPr>
              <a:buFont typeface="Wingdings" pitchFamily="2" charset="2"/>
              <a:buChar char="§"/>
            </a:pPr>
            <a:r>
              <a:rPr lang="en-GB" sz="3200" dirty="0" smtClean="0"/>
              <a:t>Because </a:t>
            </a:r>
            <a:r>
              <a:rPr lang="en-GB" sz="3200" dirty="0"/>
              <a:t>of embarrassment, presentation may be late.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240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000" b="1" i="1" dirty="0" smtClean="0"/>
              <a:t>causes cont.</a:t>
            </a:r>
            <a:endParaRPr lang="en-GB" sz="2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Erection of corpora alone.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Presence of dark thick blood without clots within the corpora.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Refilling of corpora with bright red blood after early aspiration.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Limited subsidence after aspiration.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Eventual non-filling after aspiration.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Partial or complete impotence.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6DBB4-823C-4C83-A8A9-FC45E2C8124F}" type="datetime1">
              <a:rPr lang="en-US" smtClean="0"/>
              <a:t>2/11/2019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A14B8-9D12-4248-A38E-2FDA1ECA1B1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5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SECONDARY PRIAPISM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It caused by the following: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Thromboembolism.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dirty="0"/>
              <a:t>Sickle cell disease.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dirty="0"/>
              <a:t>Leukaemias.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dirty="0"/>
              <a:t>Fat embolism.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GB" dirty="0"/>
              <a:t>Prolonged sexual activity.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Trauma</a:t>
            </a:r>
            <a:r>
              <a:rPr lang="en-GB" dirty="0"/>
              <a:t> – perineal or genital – high-flow type.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0070C0"/>
                </a:solidFill>
              </a:rPr>
              <a:t>Iatrogenic</a:t>
            </a:r>
            <a:r>
              <a:rPr lang="en-GB" dirty="0"/>
              <a:t>: </a:t>
            </a:r>
            <a:r>
              <a:rPr lang="en-GB" dirty="0" err="1"/>
              <a:t>intracavernosal</a:t>
            </a:r>
            <a:r>
              <a:rPr lang="en-GB" dirty="0"/>
              <a:t> injection.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67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906</Words>
  <Application>Microsoft Office PowerPoint</Application>
  <PresentationFormat>On-screen Show (4:3)</PresentationFormat>
  <Paragraphs>146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PRIAPISM</vt:lpstr>
      <vt:lpstr>DEFINITION</vt:lpstr>
      <vt:lpstr>EPIDEMIOLOGY</vt:lpstr>
      <vt:lpstr>CLASSIFICATION</vt:lpstr>
      <vt:lpstr>Classification cont’d</vt:lpstr>
      <vt:lpstr>PATHOLOGY</vt:lpstr>
      <vt:lpstr>IDIOPATHIC PRIAPISM</vt:lpstr>
      <vt:lpstr>causes cont.</vt:lpstr>
      <vt:lpstr>SECONDARY PRIAPISM</vt:lpstr>
      <vt:lpstr>causes cont.</vt:lpstr>
      <vt:lpstr>causes cont.</vt:lpstr>
      <vt:lpstr>causes cont.</vt:lpstr>
      <vt:lpstr>MANAGEMENT</vt:lpstr>
      <vt:lpstr>management cont.</vt:lpstr>
      <vt:lpstr>management cont.</vt:lpstr>
      <vt:lpstr>management cont.</vt:lpstr>
      <vt:lpstr>management cont.</vt:lpstr>
      <vt:lpstr>management cont.</vt:lpstr>
      <vt:lpstr>management cont.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PRIAPISM</dc:title>
  <dc:creator>doctor</dc:creator>
  <cp:lastModifiedBy>doctor</cp:lastModifiedBy>
  <cp:revision>11</cp:revision>
  <dcterms:created xsi:type="dcterms:W3CDTF">2019-02-11T09:19:30Z</dcterms:created>
  <dcterms:modified xsi:type="dcterms:W3CDTF">2019-02-11T14:02:23Z</dcterms:modified>
</cp:coreProperties>
</file>